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76"/>
    <a:srgbClr val="FFFAB8"/>
    <a:srgbClr val="DDC0C2"/>
    <a:srgbClr val="F8FF42"/>
    <a:srgbClr val="47C40F"/>
    <a:srgbClr val="65C438"/>
    <a:srgbClr val="D8AD20"/>
    <a:srgbClr val="DF3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205" autoAdjust="0"/>
  </p:normalViewPr>
  <p:slideViewPr>
    <p:cSldViewPr snapToGrid="0" snapToObjects="1">
      <p:cViewPr varScale="1">
        <p:scale>
          <a:sx n="84" d="100"/>
          <a:sy n="84" d="100"/>
        </p:scale>
        <p:origin x="238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CE720-CE61-42FA-AEAB-9660AF054903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1A89E-DDAE-470D-A484-7B04A3A54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2AA54-6E52-4483-A08E-A33ECED7496C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81DD6-7F43-4AFC-80F2-27AE768E3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3878-F2C2-4E90-89C5-2C3E98FDC6C4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0F84-29ED-44EC-BEFC-0B6E6C22D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74E-4EC7-4E1A-AE95-B259979E91E9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907C6-CD86-4B25-855F-36C9AA925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80A7D-3472-4AD8-8E6B-C2C8442DFB8C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35C5E-DFF8-4410-91F1-7EA328118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2A858-FBB6-4579-9CF2-06CD583B29C1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A839A-311E-43DE-AD49-7C6C50AAF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0AF7E-6449-4C70-AB0A-190AA3C8366B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7174-0942-47A4-A04A-F96B889B8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8FF8E-88F8-43C8-857F-BEF041C6CB8F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1D9BA-830A-43CF-BDB9-0C530B74D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E08C-8E34-41D1-A08E-4376C23E893E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EE662-89D4-4C8E-AF9E-782382CC0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34018-3C84-440A-90D9-4469F5B65A59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23FAE-8CC1-4A7C-A508-22352A3CF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0F75D-63CB-4932-8A16-7CFBC774596A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0CE8-6997-4DD8-A45D-239F07274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16609B-2D85-4F4D-B552-ED459567F768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7A4E4A-3E0F-4455-A5B3-3B25CE6A9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69850" y="6361113"/>
            <a:ext cx="4022725" cy="2797175"/>
          </a:xfrm>
          <a:prstGeom prst="rect">
            <a:avLst/>
          </a:prstGeom>
          <a:solidFill>
            <a:srgbClr val="DF3D31"/>
          </a:solidFill>
          <a:ln w="38100" cmpd="sng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157663" y="6348413"/>
            <a:ext cx="2700337" cy="2786062"/>
          </a:xfrm>
          <a:prstGeom prst="rect">
            <a:avLst/>
          </a:prstGeom>
          <a:solidFill>
            <a:srgbClr val="DF3D31"/>
          </a:solidFill>
          <a:ln w="381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175" y="0"/>
            <a:ext cx="6858000" cy="4683125"/>
          </a:xfrm>
          <a:prstGeom prst="rect">
            <a:avLst/>
          </a:prstGeom>
          <a:solidFill>
            <a:srgbClr val="47C40F">
              <a:alpha val="8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4551363"/>
            <a:ext cx="6858000" cy="1771650"/>
          </a:xfrm>
          <a:prstGeom prst="rect">
            <a:avLst/>
          </a:prstGeom>
          <a:solidFill>
            <a:srgbClr val="D8AD2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58775" y="144463"/>
            <a:ext cx="735013" cy="8251825"/>
          </a:xfrm>
          <a:prstGeom prst="downArrow">
            <a:avLst>
              <a:gd name="adj1" fmla="val 50000"/>
              <a:gd name="adj2" fmla="val 3581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lternate Process 9"/>
          <p:cNvSpPr/>
          <p:nvPr/>
        </p:nvSpPr>
        <p:spPr>
          <a:xfrm>
            <a:off x="277813" y="1958975"/>
            <a:ext cx="1112837" cy="603250"/>
          </a:xfrm>
          <a:prstGeom prst="flowChartAlternateProcess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30 min</a:t>
            </a:r>
          </a:p>
        </p:txBody>
      </p:sp>
      <p:sp>
        <p:nvSpPr>
          <p:cNvPr id="11" name="Alternate Process 10"/>
          <p:cNvSpPr/>
          <p:nvPr/>
        </p:nvSpPr>
        <p:spPr>
          <a:xfrm>
            <a:off x="177800" y="1079500"/>
            <a:ext cx="1639888" cy="603250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TIME TARGETS</a:t>
            </a:r>
          </a:p>
          <a:p>
            <a:pPr algn="ctr"/>
            <a:r>
              <a:rPr lang="en-US" sz="1000" b="1" dirty="0">
                <a:solidFill>
                  <a:srgbClr val="000000"/>
                </a:solidFill>
              </a:rPr>
              <a:t>from patient </a:t>
            </a:r>
            <a:r>
              <a:rPr lang="en-US" sz="1000" b="1" dirty="0" smtClean="0">
                <a:solidFill>
                  <a:srgbClr val="000000"/>
                </a:solidFill>
              </a:rPr>
              <a:t>admission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12" name="Alternate Process 11"/>
          <p:cNvSpPr/>
          <p:nvPr/>
        </p:nvSpPr>
        <p:spPr>
          <a:xfrm>
            <a:off x="277813" y="3279775"/>
            <a:ext cx="1112837" cy="603250"/>
          </a:xfrm>
          <a:prstGeom prst="flowChartAlternateProcess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1 hour</a:t>
            </a:r>
          </a:p>
        </p:txBody>
      </p:sp>
      <p:sp>
        <p:nvSpPr>
          <p:cNvPr id="14" name="Alternate Process 13"/>
          <p:cNvSpPr/>
          <p:nvPr/>
        </p:nvSpPr>
        <p:spPr>
          <a:xfrm>
            <a:off x="296863" y="4729163"/>
            <a:ext cx="1131887" cy="1377950"/>
          </a:xfrm>
          <a:prstGeom prst="flowChartAlternateProcess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4 hours</a:t>
            </a:r>
          </a:p>
        </p:txBody>
      </p:sp>
      <p:sp>
        <p:nvSpPr>
          <p:cNvPr id="17" name="Alternate Process 16"/>
          <p:cNvSpPr/>
          <p:nvPr/>
        </p:nvSpPr>
        <p:spPr>
          <a:xfrm>
            <a:off x="1825625" y="1555750"/>
            <a:ext cx="2332038" cy="1430338"/>
          </a:xfrm>
          <a:prstGeom prst="flowChartAlternateProcess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/>
              <a:t>Calculate MEWS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/>
              <a:t>Lactate/Bloods/ECG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/>
              <a:t>IV fluid resuscitation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/>
              <a:t>Screen and Treat for Sepsis</a:t>
            </a:r>
            <a:endParaRPr lang="en-US" sz="500" b="1" dirty="0"/>
          </a:p>
        </p:txBody>
      </p:sp>
      <p:sp>
        <p:nvSpPr>
          <p:cNvPr id="18" name="Alternate Process 17"/>
          <p:cNvSpPr/>
          <p:nvPr/>
        </p:nvSpPr>
        <p:spPr>
          <a:xfrm>
            <a:off x="4438650" y="1014413"/>
            <a:ext cx="2136775" cy="735012"/>
          </a:xfrm>
          <a:prstGeom prst="flowChartAlternateProcess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MEWS ≥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Early Surgical Review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/>
              <a:t>(post MRCS) </a:t>
            </a:r>
          </a:p>
        </p:txBody>
      </p:sp>
      <p:sp>
        <p:nvSpPr>
          <p:cNvPr id="19" name="Alternate Process 18"/>
          <p:cNvSpPr/>
          <p:nvPr/>
        </p:nvSpPr>
        <p:spPr>
          <a:xfrm>
            <a:off x="1825625" y="3065463"/>
            <a:ext cx="2332038" cy="1374775"/>
          </a:xfrm>
          <a:prstGeom prst="flowChartAlternateProcess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if </a:t>
            </a:r>
            <a:r>
              <a:rPr lang="en-US" sz="1400" dirty="0">
                <a:solidFill>
                  <a:schemeClr val="tx1"/>
                </a:solidFill>
              </a:rPr>
              <a:t>required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Administer 1</a:t>
            </a:r>
            <a:r>
              <a:rPr lang="en-US" sz="1400" b="1" baseline="30000" dirty="0" smtClean="0">
                <a:solidFill>
                  <a:schemeClr val="tx1"/>
                </a:solidFill>
              </a:rPr>
              <a:t>st</a:t>
            </a:r>
            <a:r>
              <a:rPr lang="en-US" sz="1400" b="1" dirty="0" smtClean="0">
                <a:solidFill>
                  <a:schemeClr val="tx1"/>
                </a:solidFill>
              </a:rPr>
              <a:t> dose </a:t>
            </a:r>
            <a:r>
              <a:rPr lang="en-US" sz="1700" b="1" dirty="0" smtClean="0">
                <a:solidFill>
                  <a:schemeClr val="tx1"/>
                </a:solidFill>
              </a:rPr>
              <a:t>ANTIBIOTICS</a:t>
            </a:r>
            <a:r>
              <a:rPr lang="en-US" sz="1500" b="1" dirty="0" smtClean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 smtClean="0"/>
              <a:t>Order CT Scan</a:t>
            </a:r>
            <a:endParaRPr lang="en-US" sz="1700" b="1" dirty="0"/>
          </a:p>
        </p:txBody>
      </p:sp>
      <p:sp>
        <p:nvSpPr>
          <p:cNvPr id="20" name="Alternate Process 19"/>
          <p:cNvSpPr/>
          <p:nvPr/>
        </p:nvSpPr>
        <p:spPr>
          <a:xfrm>
            <a:off x="1825625" y="4673600"/>
            <a:ext cx="4749800" cy="784225"/>
          </a:xfrm>
          <a:prstGeom prst="flowChartAlternateProcess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/>
              <a:t>CT Scan </a:t>
            </a:r>
            <a:r>
              <a:rPr lang="en-US" sz="1700" b="1" dirty="0" smtClean="0"/>
              <a:t>reported</a:t>
            </a:r>
            <a:endParaRPr lang="en-US" sz="17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/>
              <a:t>Calculate P </a:t>
            </a:r>
            <a:r>
              <a:rPr lang="en-US" sz="1700" b="1" dirty="0" smtClean="0"/>
              <a:t>Possum </a:t>
            </a:r>
            <a:r>
              <a:rPr lang="en-US" sz="1400" b="1" dirty="0" smtClean="0"/>
              <a:t>(&amp; record on consent form)</a:t>
            </a:r>
            <a:endParaRPr lang="en-US" sz="5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/>
              <a:t>Senior Review </a:t>
            </a:r>
            <a:r>
              <a:rPr lang="en-US" sz="1400" b="1" dirty="0"/>
              <a:t>(Senior </a:t>
            </a:r>
            <a:r>
              <a:rPr lang="en-US" sz="1400" b="1" dirty="0" smtClean="0"/>
              <a:t>ST/Consultant</a:t>
            </a:r>
            <a:r>
              <a:rPr lang="en-US" sz="1400" b="1" dirty="0"/>
              <a:t>)</a:t>
            </a:r>
          </a:p>
        </p:txBody>
      </p:sp>
      <p:sp>
        <p:nvSpPr>
          <p:cNvPr id="21" name="Alternate Process 20"/>
          <p:cNvSpPr/>
          <p:nvPr/>
        </p:nvSpPr>
        <p:spPr>
          <a:xfrm>
            <a:off x="1825625" y="5640388"/>
            <a:ext cx="4749800" cy="608012"/>
          </a:xfrm>
          <a:prstGeom prst="flowChartAlternateProcess">
            <a:avLst/>
          </a:prstGeom>
          <a:solidFill>
            <a:srgbClr val="FEFF76"/>
          </a:solidFill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SURGICAL DECISION</a:t>
            </a:r>
          </a:p>
        </p:txBody>
      </p:sp>
      <p:sp>
        <p:nvSpPr>
          <p:cNvPr id="22" name="Alternate Process 21"/>
          <p:cNvSpPr/>
          <p:nvPr/>
        </p:nvSpPr>
        <p:spPr>
          <a:xfrm>
            <a:off x="1338263" y="6554788"/>
            <a:ext cx="2647950" cy="1879600"/>
          </a:xfrm>
          <a:prstGeom prst="flowChartAlternateProcess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700" b="1" smtClean="0">
                <a:solidFill>
                  <a:srgbClr val="000000"/>
                </a:solidFill>
              </a:rPr>
              <a:t>URGENT/IMMEDIATE </a:t>
            </a:r>
            <a:r>
              <a:rPr lang="en-US" sz="1700" b="1" dirty="0" smtClean="0">
                <a:solidFill>
                  <a:srgbClr val="000000"/>
                </a:solidFill>
              </a:rPr>
              <a:t>LAPAROTOMY</a:t>
            </a:r>
            <a:r>
              <a:rPr lang="en-US" sz="1200" dirty="0" smtClean="0">
                <a:solidFill>
                  <a:srgbClr val="000000"/>
                </a:solidFill>
              </a:rPr>
              <a:t>  </a:t>
            </a:r>
            <a:endParaRPr lang="en-US" sz="1200" dirty="0">
              <a:solidFill>
                <a:srgbClr val="00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Complete </a:t>
            </a:r>
            <a:r>
              <a:rPr lang="en-US" sz="1000" dirty="0" smtClean="0">
                <a:solidFill>
                  <a:srgbClr val="000000"/>
                </a:solidFill>
              </a:rPr>
              <a:t>‘Boarding Card’</a:t>
            </a:r>
            <a:endParaRPr lang="en-US" sz="1000" dirty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Contact </a:t>
            </a:r>
            <a:r>
              <a:rPr lang="en-US" sz="1000" dirty="0" smtClean="0">
                <a:solidFill>
                  <a:srgbClr val="000000"/>
                </a:solidFill>
              </a:rPr>
              <a:t>Anaesthetist: bleep2265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000000"/>
                </a:solidFill>
              </a:rPr>
              <a:t> If </a:t>
            </a:r>
            <a:r>
              <a:rPr lang="en-US" sz="1000" dirty="0" err="1" smtClean="0">
                <a:solidFill>
                  <a:srgbClr val="000000"/>
                </a:solidFill>
              </a:rPr>
              <a:t>PPossum</a:t>
            </a:r>
            <a:r>
              <a:rPr lang="en-US" sz="1000" dirty="0" smtClean="0">
                <a:solidFill>
                  <a:srgbClr val="000000"/>
                </a:solidFill>
              </a:rPr>
              <a:t> &gt;5%  </a:t>
            </a:r>
          </a:p>
          <a:p>
            <a:pPr lvl="1"/>
            <a:r>
              <a:rPr lang="en-US" sz="1000" dirty="0" smtClean="0">
                <a:solidFill>
                  <a:srgbClr val="000000"/>
                </a:solidFill>
              </a:rPr>
              <a:t>Discuss with ICU</a:t>
            </a:r>
          </a:p>
          <a:p>
            <a:pPr lvl="1"/>
            <a:r>
              <a:rPr lang="en-US" sz="1000" dirty="0" smtClean="0">
                <a:solidFill>
                  <a:srgbClr val="000000"/>
                </a:solidFill>
              </a:rPr>
              <a:t>Ensure consultant surgeon &amp;   anaesthetist in theatre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000000"/>
                </a:solidFill>
              </a:rPr>
              <a:t> If </a:t>
            </a:r>
            <a:r>
              <a:rPr lang="en-US" sz="1000" dirty="0" err="1" smtClean="0">
                <a:solidFill>
                  <a:srgbClr val="000000"/>
                </a:solidFill>
              </a:rPr>
              <a:t>PPossum</a:t>
            </a:r>
            <a:r>
              <a:rPr lang="en-US" sz="1000" dirty="0" smtClean="0">
                <a:solidFill>
                  <a:srgbClr val="000000"/>
                </a:solidFill>
              </a:rPr>
              <a:t> &gt;10% - arrange ICU admission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3" name="Alternate Process 22"/>
          <p:cNvSpPr/>
          <p:nvPr/>
        </p:nvSpPr>
        <p:spPr>
          <a:xfrm>
            <a:off x="4348163" y="6605588"/>
            <a:ext cx="2259012" cy="962025"/>
          </a:xfrm>
          <a:prstGeom prst="flowChartAlternateProcess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700" b="1" dirty="0">
                <a:solidFill>
                  <a:srgbClr val="000000"/>
                </a:solidFill>
              </a:rPr>
              <a:t>CONSERVATIVE MANAGEMENT</a:t>
            </a:r>
          </a:p>
          <a:p>
            <a:pPr algn="ctr"/>
            <a:r>
              <a:rPr lang="en-US" sz="1000" dirty="0">
                <a:solidFill>
                  <a:srgbClr val="000000"/>
                </a:solidFill>
              </a:rPr>
              <a:t>Regular Senior Review</a:t>
            </a:r>
            <a:endParaRPr lang="en-US" sz="1500" dirty="0">
              <a:solidFill>
                <a:srgbClr val="000000"/>
              </a:solidFill>
            </a:endParaRPr>
          </a:p>
          <a:p>
            <a:pPr algn="ctr"/>
            <a:r>
              <a:rPr lang="en-US" sz="15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" name="Alternate Process 24"/>
          <p:cNvSpPr/>
          <p:nvPr/>
        </p:nvSpPr>
        <p:spPr>
          <a:xfrm>
            <a:off x="4438650" y="2695575"/>
            <a:ext cx="2219325" cy="1744663"/>
          </a:xfrm>
          <a:prstGeom prst="flowChartAlternateProcess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See TRUST MICROGUIDE</a:t>
            </a:r>
          </a:p>
          <a:p>
            <a:pPr algn="ctr"/>
            <a:r>
              <a:rPr lang="en-US" sz="800" dirty="0">
                <a:solidFill>
                  <a:srgbClr val="000000"/>
                </a:solidFill>
              </a:rPr>
              <a:t>for definitions of low / high risk patients or</a:t>
            </a:r>
          </a:p>
          <a:p>
            <a:pPr algn="ctr"/>
            <a:r>
              <a:rPr lang="en-US" sz="800" dirty="0">
                <a:solidFill>
                  <a:srgbClr val="000000"/>
                </a:solidFill>
              </a:rPr>
              <a:t>alternatives </a:t>
            </a:r>
            <a:r>
              <a:rPr lang="en-US" sz="800" b="1" dirty="0">
                <a:solidFill>
                  <a:srgbClr val="000000"/>
                </a:solidFill>
              </a:rPr>
              <a:t>including for penicillin allergy</a:t>
            </a:r>
            <a:endParaRPr lang="en-US" sz="800" dirty="0">
              <a:solidFill>
                <a:srgbClr val="000000"/>
              </a:solidFill>
            </a:endParaRPr>
          </a:p>
          <a:p>
            <a:pPr algn="ctr"/>
            <a:endParaRPr lang="en-US" sz="500" b="1" dirty="0">
              <a:solidFill>
                <a:srgbClr val="000000"/>
              </a:solidFill>
            </a:endParaRPr>
          </a:p>
          <a:p>
            <a:pPr algn="ctr"/>
            <a:r>
              <a:rPr lang="en-US" sz="1000" b="1" u="sng" dirty="0">
                <a:solidFill>
                  <a:srgbClr val="000000"/>
                </a:solidFill>
              </a:rPr>
              <a:t>LOW RISK</a:t>
            </a:r>
          </a:p>
          <a:p>
            <a:pPr algn="ctr"/>
            <a:r>
              <a:rPr lang="en-US" sz="1000" dirty="0" err="1">
                <a:solidFill>
                  <a:srgbClr val="000000"/>
                </a:solidFill>
              </a:rPr>
              <a:t>Cefuroxime</a:t>
            </a:r>
            <a:r>
              <a:rPr lang="en-US" sz="1000" dirty="0">
                <a:solidFill>
                  <a:srgbClr val="000000"/>
                </a:solidFill>
              </a:rPr>
              <a:t> 1.5G IV TDS</a:t>
            </a:r>
          </a:p>
          <a:p>
            <a:pPr algn="ctr"/>
            <a:r>
              <a:rPr lang="en-US" sz="1000" dirty="0" err="1">
                <a:solidFill>
                  <a:srgbClr val="000000"/>
                </a:solidFill>
              </a:rPr>
              <a:t>Metronidazole</a:t>
            </a:r>
            <a:r>
              <a:rPr lang="en-US" sz="1000" dirty="0">
                <a:solidFill>
                  <a:srgbClr val="000000"/>
                </a:solidFill>
              </a:rPr>
              <a:t> 500 mg IV TDS</a:t>
            </a:r>
          </a:p>
          <a:p>
            <a:pPr algn="ctr"/>
            <a:endParaRPr lang="en-US" sz="200" dirty="0">
              <a:solidFill>
                <a:srgbClr val="000000"/>
              </a:solidFill>
            </a:endParaRPr>
          </a:p>
          <a:p>
            <a:pPr algn="ctr"/>
            <a:r>
              <a:rPr lang="en-US" sz="1000" b="1" u="sng" dirty="0">
                <a:solidFill>
                  <a:srgbClr val="000000"/>
                </a:solidFill>
              </a:rPr>
              <a:t>HIGH RISK</a:t>
            </a:r>
          </a:p>
          <a:p>
            <a:pPr algn="ctr"/>
            <a:r>
              <a:rPr lang="en-US" sz="1000" dirty="0">
                <a:solidFill>
                  <a:srgbClr val="000000"/>
                </a:solidFill>
              </a:rPr>
              <a:t>Tazocin 4.5G IV TDS</a:t>
            </a:r>
          </a:p>
          <a:p>
            <a:pPr algn="ctr"/>
            <a:r>
              <a:rPr lang="en-US" sz="1000" dirty="0">
                <a:solidFill>
                  <a:srgbClr val="000000"/>
                </a:solidFill>
              </a:rPr>
              <a:t>Gentamicin 5mg/kg STAT</a:t>
            </a:r>
          </a:p>
          <a:p>
            <a:pPr algn="ctr"/>
            <a:endParaRPr lang="en-US" sz="200" dirty="0">
              <a:solidFill>
                <a:srgbClr val="000000"/>
              </a:solidFill>
            </a:endParaRPr>
          </a:p>
          <a:p>
            <a:pPr algn="ctr"/>
            <a:r>
              <a:rPr lang="en-US" sz="1000" b="1" dirty="0">
                <a:solidFill>
                  <a:srgbClr val="000000"/>
                </a:solidFill>
              </a:rPr>
              <a:t>(consider </a:t>
            </a:r>
            <a:r>
              <a:rPr lang="en-US" sz="1000" b="1" dirty="0" err="1">
                <a:solidFill>
                  <a:srgbClr val="000000"/>
                </a:solidFill>
              </a:rPr>
              <a:t>Vancomycin</a:t>
            </a:r>
            <a:r>
              <a:rPr lang="en-US" sz="1000" b="1" dirty="0">
                <a:solidFill>
                  <a:srgbClr val="000000"/>
                </a:solidFill>
              </a:rPr>
              <a:t> if  MRSA +)</a:t>
            </a:r>
          </a:p>
        </p:txBody>
      </p:sp>
      <p:sp>
        <p:nvSpPr>
          <p:cNvPr id="28" name="Striped Right Arrow 27"/>
          <p:cNvSpPr/>
          <p:nvPr/>
        </p:nvSpPr>
        <p:spPr>
          <a:xfrm>
            <a:off x="1428750" y="4905375"/>
            <a:ext cx="534988" cy="319088"/>
          </a:xfrm>
          <a:prstGeom prst="striped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Striped Right Arrow 29"/>
          <p:cNvSpPr/>
          <p:nvPr/>
        </p:nvSpPr>
        <p:spPr>
          <a:xfrm>
            <a:off x="4140200" y="1533525"/>
            <a:ext cx="604838" cy="193675"/>
          </a:xfrm>
          <a:prstGeom prst="striped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2746375" y="6261100"/>
            <a:ext cx="381000" cy="344488"/>
          </a:xfrm>
          <a:prstGeom prst="downArrow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Alternate Process 35"/>
          <p:cNvSpPr/>
          <p:nvPr/>
        </p:nvSpPr>
        <p:spPr>
          <a:xfrm>
            <a:off x="4473575" y="7947025"/>
            <a:ext cx="2136775" cy="655638"/>
          </a:xfrm>
          <a:prstGeom prst="flowChartAlternateProcess">
            <a:avLst/>
          </a:prstGeom>
          <a:ln>
            <a:prstDash val="sysDash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/>
              <a:t>+/- EXPEDITED LAPAROTOMY</a:t>
            </a:r>
            <a:endParaRPr lang="en-US" sz="1500" b="1" dirty="0"/>
          </a:p>
        </p:txBody>
      </p:sp>
      <p:sp>
        <p:nvSpPr>
          <p:cNvPr id="42" name="Frame 41"/>
          <p:cNvSpPr/>
          <p:nvPr/>
        </p:nvSpPr>
        <p:spPr>
          <a:xfrm>
            <a:off x="0" y="0"/>
            <a:ext cx="6858000" cy="9144000"/>
          </a:xfrm>
          <a:prstGeom prst="frame">
            <a:avLst>
              <a:gd name="adj1" fmla="val 1439"/>
            </a:avLst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Alternate Process 40"/>
          <p:cNvSpPr/>
          <p:nvPr/>
        </p:nvSpPr>
        <p:spPr>
          <a:xfrm>
            <a:off x="4438650" y="1784350"/>
            <a:ext cx="2224088" cy="877888"/>
          </a:xfrm>
          <a:prstGeom prst="flowChartAlternateProcess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Fluid resuscitation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1ml/kg/</a:t>
            </a:r>
            <a:r>
              <a:rPr lang="en-US" sz="1200" dirty="0" err="1"/>
              <a:t>hr</a:t>
            </a:r>
            <a:r>
              <a:rPr lang="en-US" sz="1200" dirty="0"/>
              <a:t> crystalloid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(+ 250-500ml bolus for hypotension)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725" y="179388"/>
            <a:ext cx="6397625" cy="769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cs typeface="Calibri"/>
              </a:rPr>
              <a:t>UHS EMERGENCY LAPAROTOMY PATHWAY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cs typeface="Calibri"/>
              </a:rPr>
              <a:t>For all patients who may need: Non-Elective Open or Laparoscopic Abdominal Surgery.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cs typeface="Calibri"/>
              </a:rPr>
              <a:t>Excluding </a:t>
            </a:r>
            <a:r>
              <a:rPr lang="en-US" sz="1000" dirty="0" err="1">
                <a:cs typeface="Calibri"/>
              </a:rPr>
              <a:t>appendicectomy</a:t>
            </a:r>
            <a:r>
              <a:rPr lang="en-US" sz="1000" dirty="0">
                <a:cs typeface="Calibri"/>
              </a:rPr>
              <a:t> and cholecystectomy. </a:t>
            </a:r>
          </a:p>
        </p:txBody>
      </p:sp>
      <p:sp>
        <p:nvSpPr>
          <p:cNvPr id="48" name="Down Arrow 47"/>
          <p:cNvSpPr/>
          <p:nvPr/>
        </p:nvSpPr>
        <p:spPr>
          <a:xfrm>
            <a:off x="5368925" y="6261100"/>
            <a:ext cx="381000" cy="373063"/>
          </a:xfrm>
          <a:prstGeom prst="downArrow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Striped Right Arrow 48"/>
          <p:cNvSpPr/>
          <p:nvPr/>
        </p:nvSpPr>
        <p:spPr>
          <a:xfrm>
            <a:off x="1390650" y="2125663"/>
            <a:ext cx="590550" cy="320675"/>
          </a:xfrm>
          <a:prstGeom prst="striped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Striped Right Arrow 49"/>
          <p:cNvSpPr/>
          <p:nvPr/>
        </p:nvSpPr>
        <p:spPr>
          <a:xfrm>
            <a:off x="1390650" y="3440113"/>
            <a:ext cx="584200" cy="319087"/>
          </a:xfrm>
          <a:prstGeom prst="striped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Down Arrow 51"/>
          <p:cNvSpPr/>
          <p:nvPr/>
        </p:nvSpPr>
        <p:spPr>
          <a:xfrm>
            <a:off x="3967163" y="5476875"/>
            <a:ext cx="381000" cy="30480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Striped Right Arrow 52"/>
          <p:cNvSpPr/>
          <p:nvPr/>
        </p:nvSpPr>
        <p:spPr>
          <a:xfrm>
            <a:off x="4135438" y="2062163"/>
            <a:ext cx="604837" cy="193675"/>
          </a:xfrm>
          <a:prstGeom prst="striped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Striped Right Arrow 53"/>
          <p:cNvSpPr/>
          <p:nvPr/>
        </p:nvSpPr>
        <p:spPr>
          <a:xfrm>
            <a:off x="4146550" y="3279775"/>
            <a:ext cx="603250" cy="193675"/>
          </a:xfrm>
          <a:prstGeom prst="striped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Down Arrow 54"/>
          <p:cNvSpPr/>
          <p:nvPr/>
        </p:nvSpPr>
        <p:spPr>
          <a:xfrm>
            <a:off x="5368925" y="7567613"/>
            <a:ext cx="381000" cy="304800"/>
          </a:xfrm>
          <a:prstGeom prst="downArrow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" name="Alternate Process 55"/>
          <p:cNvSpPr/>
          <p:nvPr/>
        </p:nvSpPr>
        <p:spPr>
          <a:xfrm>
            <a:off x="1825625" y="8564563"/>
            <a:ext cx="2192338" cy="350837"/>
          </a:xfrm>
          <a:prstGeom prst="flowChartAlternateProcess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PATIENT IN THEATRE</a:t>
            </a:r>
          </a:p>
        </p:txBody>
      </p:sp>
      <p:sp>
        <p:nvSpPr>
          <p:cNvPr id="58" name="Striped Right Arrow 57"/>
          <p:cNvSpPr/>
          <p:nvPr/>
        </p:nvSpPr>
        <p:spPr>
          <a:xfrm>
            <a:off x="1338263" y="8561388"/>
            <a:ext cx="571500" cy="320675"/>
          </a:xfrm>
          <a:prstGeom prst="striped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" name="Down Arrow 56"/>
          <p:cNvSpPr/>
          <p:nvPr/>
        </p:nvSpPr>
        <p:spPr>
          <a:xfrm>
            <a:off x="2732088" y="8434388"/>
            <a:ext cx="381000" cy="222250"/>
          </a:xfrm>
          <a:prstGeom prst="downArrow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Alternate Process 45"/>
          <p:cNvSpPr/>
          <p:nvPr/>
        </p:nvSpPr>
        <p:spPr>
          <a:xfrm>
            <a:off x="212725" y="8431213"/>
            <a:ext cx="1177925" cy="522287"/>
          </a:xfrm>
          <a:prstGeom prst="flowChartAlternateProcess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10 </a:t>
            </a:r>
            <a:r>
              <a:rPr lang="en-US" sz="2000" b="1" dirty="0"/>
              <a:t>hours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6126</TotalTime>
  <Words>188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McCormick</dc:creator>
  <cp:lastModifiedBy>Millenn Chiwewe</cp:lastModifiedBy>
  <cp:revision>60</cp:revision>
  <dcterms:created xsi:type="dcterms:W3CDTF">2016-11-07T21:28:55Z</dcterms:created>
  <dcterms:modified xsi:type="dcterms:W3CDTF">2018-03-22T16:28:33Z</dcterms:modified>
</cp:coreProperties>
</file>